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0" r:id="rId10"/>
    <p:sldId id="25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user\Downloads\2014_Flight_Delays%20(5)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[2014_Flight_Delays (5).xlsx]Sheet3!PivotTable8</c:name>
    <c:fmtId val="12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 Delays</a:t>
            </a:r>
            <a:r>
              <a:rPr lang="en-US" baseline="0"/>
              <a:t> by carriers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9.0692038495188101E-2"/>
          <c:y val="0.16245370370370371"/>
          <c:w val="0.86486351706036746"/>
          <c:h val="0.602545202682997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Sheet3!$A$4:$A$18</c:f>
              <c:strCache>
                <c:ptCount val="15"/>
                <c:pt idx="0">
                  <c:v>AirTran</c:v>
                </c:pt>
                <c:pt idx="1">
                  <c:v>Alaska</c:v>
                </c:pt>
                <c:pt idx="2">
                  <c:v>American</c:v>
                </c:pt>
                <c:pt idx="3">
                  <c:v>Delta</c:v>
                </c:pt>
                <c:pt idx="4">
                  <c:v>Envoy</c:v>
                </c:pt>
                <c:pt idx="5">
                  <c:v>ExpressJet</c:v>
                </c:pt>
                <c:pt idx="6">
                  <c:v>Frontier</c:v>
                </c:pt>
                <c:pt idx="7">
                  <c:v>Hawaiian</c:v>
                </c:pt>
                <c:pt idx="8">
                  <c:v>JetBlue</c:v>
                </c:pt>
                <c:pt idx="9">
                  <c:v>SkyWest</c:v>
                </c:pt>
                <c:pt idx="10">
                  <c:v>Southwest</c:v>
                </c:pt>
                <c:pt idx="11">
                  <c:v>United</c:v>
                </c:pt>
                <c:pt idx="12">
                  <c:v>US Airways</c:v>
                </c:pt>
                <c:pt idx="13">
                  <c:v>Virgin</c:v>
                </c:pt>
                <c:pt idx="14">
                  <c:v>(blank)</c:v>
                </c:pt>
              </c:strCache>
            </c:strRef>
          </c:cat>
          <c:val>
            <c:numRef>
              <c:f>Sheet3!$B$4:$B$18</c:f>
              <c:numCache>
                <c:formatCode>General</c:formatCode>
                <c:ptCount val="15"/>
                <c:pt idx="0">
                  <c:v>1144</c:v>
                </c:pt>
                <c:pt idx="1">
                  <c:v>2290</c:v>
                </c:pt>
                <c:pt idx="2">
                  <c:v>12306</c:v>
                </c:pt>
                <c:pt idx="3">
                  <c:v>9635</c:v>
                </c:pt>
                <c:pt idx="4">
                  <c:v>7327</c:v>
                </c:pt>
                <c:pt idx="5">
                  <c:v>14043</c:v>
                </c:pt>
                <c:pt idx="6">
                  <c:v>1891</c:v>
                </c:pt>
                <c:pt idx="7">
                  <c:v>441</c:v>
                </c:pt>
                <c:pt idx="8">
                  <c:v>6975</c:v>
                </c:pt>
                <c:pt idx="9">
                  <c:v>11190</c:v>
                </c:pt>
                <c:pt idx="10">
                  <c:v>31020</c:v>
                </c:pt>
                <c:pt idx="11">
                  <c:v>10298</c:v>
                </c:pt>
                <c:pt idx="12">
                  <c:v>7629</c:v>
                </c:pt>
                <c:pt idx="13">
                  <c:v>962</c:v>
                </c:pt>
                <c:pt idx="14">
                  <c:v>100.30051369863014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8834360"/>
        <c:axId val="588835536"/>
      </c:barChart>
      <c:catAx>
        <c:axId val="58883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8835536"/>
        <c:crosses val="autoZero"/>
        <c:auto val="1"/>
        <c:lblAlgn val="ctr"/>
        <c:lblOffset val="100"/>
        <c:noMultiLvlLbl val="0"/>
      </c:catAx>
      <c:valAx>
        <c:axId val="58883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8834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[2014_Flight_Delays (5).xlsx]Sheet4!PivotTable16</c:name>
    <c:fmtId val="4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Sum of Flights by Carrier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Sheet4!$A$4:$A$18</c:f>
              <c:strCache>
                <c:ptCount val="15"/>
                <c:pt idx="0">
                  <c:v>AirTran</c:v>
                </c:pt>
                <c:pt idx="1">
                  <c:v>Alaska</c:v>
                </c:pt>
                <c:pt idx="2">
                  <c:v>American</c:v>
                </c:pt>
                <c:pt idx="3">
                  <c:v>Delta</c:v>
                </c:pt>
                <c:pt idx="4">
                  <c:v>Envoy</c:v>
                </c:pt>
                <c:pt idx="5">
                  <c:v>ExpressJet</c:v>
                </c:pt>
                <c:pt idx="6">
                  <c:v>Frontier</c:v>
                </c:pt>
                <c:pt idx="7">
                  <c:v>Hawaiian</c:v>
                </c:pt>
                <c:pt idx="8">
                  <c:v>JetBlue</c:v>
                </c:pt>
                <c:pt idx="9">
                  <c:v>SkyWest</c:v>
                </c:pt>
                <c:pt idx="10">
                  <c:v>Southwest</c:v>
                </c:pt>
                <c:pt idx="11">
                  <c:v>United</c:v>
                </c:pt>
                <c:pt idx="12">
                  <c:v>US Airways</c:v>
                </c:pt>
                <c:pt idx="13">
                  <c:v>Virgin</c:v>
                </c:pt>
                <c:pt idx="14">
                  <c:v>(blank)</c:v>
                </c:pt>
              </c:strCache>
            </c:strRef>
          </c:cat>
          <c:val>
            <c:numRef>
              <c:f>Sheet4!$B$4:$B$18</c:f>
              <c:numCache>
                <c:formatCode>General</c:formatCode>
                <c:ptCount val="15"/>
                <c:pt idx="0">
                  <c:v>6980</c:v>
                </c:pt>
                <c:pt idx="1">
                  <c:v>15009</c:v>
                </c:pt>
                <c:pt idx="2">
                  <c:v>47450</c:v>
                </c:pt>
                <c:pt idx="3">
                  <c:v>72714</c:v>
                </c:pt>
                <c:pt idx="4">
                  <c:v>34024</c:v>
                </c:pt>
                <c:pt idx="5">
                  <c:v>61210</c:v>
                </c:pt>
                <c:pt idx="6">
                  <c:v>8037</c:v>
                </c:pt>
                <c:pt idx="7">
                  <c:v>6808</c:v>
                </c:pt>
                <c:pt idx="8">
                  <c:v>22575</c:v>
                </c:pt>
                <c:pt idx="9">
                  <c:v>55556</c:v>
                </c:pt>
                <c:pt idx="10">
                  <c:v>105427</c:v>
                </c:pt>
                <c:pt idx="11">
                  <c:v>43996</c:v>
                </c:pt>
                <c:pt idx="12">
                  <c:v>36009</c:v>
                </c:pt>
                <c:pt idx="13">
                  <c:v>5085</c:v>
                </c:pt>
                <c:pt idx="14">
                  <c:v>445.95890410958901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500576"/>
        <c:axId val="289500968"/>
      </c:barChart>
      <c:catAx>
        <c:axId val="28950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00968"/>
        <c:crosses val="autoZero"/>
        <c:auto val="1"/>
        <c:lblAlgn val="ctr"/>
        <c:lblOffset val="100"/>
        <c:noMultiLvlLbl val="0"/>
      </c:catAx>
      <c:valAx>
        <c:axId val="28950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00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2355" y="-360246"/>
            <a:ext cx="9448800" cy="1825096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                FLIGHTS IN 2014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6270" y="3300331"/>
            <a:ext cx="3954672" cy="283542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45995" y="2416533"/>
            <a:ext cx="9448800" cy="685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Data analysis between different carriers</a:t>
            </a:r>
          </a:p>
          <a:p>
            <a:r>
              <a:rPr lang="en-US" dirty="0" smtClean="0"/>
              <a:t>IN 2014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790" y="1739654"/>
            <a:ext cx="4499695" cy="337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9152" y="499330"/>
            <a:ext cx="8610600" cy="129302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INTRODUCTION 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8">
              <a:buFont typeface="Wingdings" panose="05000000000000000000" pitchFamily="2" charset="2"/>
              <a:buChar char="Ø"/>
            </a:pPr>
            <a:r>
              <a:rPr lang="en-US" sz="2200" dirty="0" smtClean="0"/>
              <a:t>The </a:t>
            </a:r>
            <a:r>
              <a:rPr lang="en-US" sz="2200" dirty="0"/>
              <a:t>data comprises of different carriers and their services to travelers across all the cities of the </a:t>
            </a:r>
            <a:r>
              <a:rPr lang="en-US" sz="2200" dirty="0" smtClean="0"/>
              <a:t>U.S.</a:t>
            </a:r>
          </a:p>
          <a:p>
            <a:pPr lvl="8">
              <a:buFont typeface="Wingdings" panose="05000000000000000000" pitchFamily="2" charset="2"/>
              <a:buChar char="Ø"/>
            </a:pPr>
            <a:r>
              <a:rPr lang="en-US" sz="2200" dirty="0" smtClean="0"/>
              <a:t>The </a:t>
            </a:r>
            <a:r>
              <a:rPr lang="en-US" sz="2200" dirty="0"/>
              <a:t>data was used as it gave detailed information about how companies give services to their customers concerning time. </a:t>
            </a:r>
            <a:endParaRPr lang="en-US" sz="2200" dirty="0" smtClean="0"/>
          </a:p>
          <a:p>
            <a:pPr lvl="8">
              <a:buFont typeface="Wingdings" panose="05000000000000000000" pitchFamily="2" charset="2"/>
              <a:buChar char="Ø"/>
            </a:pPr>
            <a:r>
              <a:rPr lang="en-US" sz="2200" dirty="0" smtClean="0"/>
              <a:t>The </a:t>
            </a:r>
            <a:r>
              <a:rPr lang="en-US" sz="2200" dirty="0"/>
              <a:t>presentation will include </a:t>
            </a:r>
            <a:r>
              <a:rPr lang="en-US" sz="2200" dirty="0">
                <a:solidFill>
                  <a:srgbClr val="FFFF00"/>
                </a:solidFill>
              </a:rPr>
              <a:t>graphs</a:t>
            </a:r>
            <a:r>
              <a:rPr lang="en-US" sz="2200" dirty="0"/>
              <a:t>, </a:t>
            </a:r>
            <a:r>
              <a:rPr lang="en-US" sz="2200" dirty="0">
                <a:solidFill>
                  <a:schemeClr val="accent1"/>
                </a:solidFill>
              </a:rPr>
              <a:t>charts</a:t>
            </a:r>
            <a:r>
              <a:rPr lang="en-US" sz="2200" dirty="0"/>
              <a:t>, and </a:t>
            </a:r>
            <a:r>
              <a:rPr lang="en-US" sz="2200" dirty="0" smtClean="0">
                <a:solidFill>
                  <a:srgbClr val="00B0F0"/>
                </a:solidFill>
              </a:rPr>
              <a:t>tables</a:t>
            </a:r>
            <a:r>
              <a:rPr lang="en-US" sz="2200" dirty="0" smtClean="0"/>
              <a:t> </a:t>
            </a:r>
            <a:r>
              <a:rPr lang="en-US" sz="2200" dirty="0"/>
              <a:t>to show which is the best performing company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39" y="2475914"/>
            <a:ext cx="3845561" cy="216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37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460" y="711365"/>
            <a:ext cx="8610600" cy="1293028"/>
          </a:xfrm>
        </p:spPr>
        <p:txBody>
          <a:bodyPr/>
          <a:lstStyle/>
          <a:p>
            <a:r>
              <a:rPr lang="en-US" dirty="0" smtClean="0"/>
              <a:t>The average incidences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mean values of incidences of flights on time, delayed, diverted, cancelled across all the company.</a:t>
            </a:r>
          </a:p>
          <a:p>
            <a:r>
              <a:rPr lang="en-US" dirty="0" smtClean="0"/>
              <a:t>                                                         An average of 446 flights were made and                     					  approximately 337 on average were on 					  time and as planned. The rest had issues</a:t>
            </a:r>
          </a:p>
          <a:p>
            <a:pPr marL="3657600" lvl="8" indent="0">
              <a:buNone/>
            </a:pPr>
            <a:r>
              <a:rPr lang="en-US" dirty="0"/>
              <a:t>	 </a:t>
            </a:r>
            <a:r>
              <a:rPr lang="en-US" dirty="0" smtClean="0"/>
              <a:t> </a:t>
            </a:r>
          </a:p>
          <a:p>
            <a:pPr marL="3657600" lvl="8" indent="0">
              <a:buNone/>
            </a:pPr>
            <a:r>
              <a:rPr lang="en-US" dirty="0"/>
              <a:t>	</a:t>
            </a:r>
            <a:r>
              <a:rPr lang="en-US" dirty="0" smtClean="0"/>
              <a:t>  </a:t>
            </a:r>
            <a:r>
              <a:rPr lang="en-US" sz="2400" dirty="0" smtClean="0">
                <a:solidFill>
                  <a:srgbClr val="FFFF00"/>
                </a:solidFill>
              </a:rPr>
              <a:t>Approximately 75.6% of flights </a:t>
            </a:r>
            <a:r>
              <a:rPr lang="en-US" sz="2400" dirty="0" smtClean="0"/>
              <a:t>		    		</a:t>
            </a:r>
            <a:r>
              <a:rPr lang="en-US" sz="2400" dirty="0" smtClean="0">
                <a:solidFill>
                  <a:srgbClr val="FFFF00"/>
                </a:solidFill>
              </a:rPr>
              <a:t>scheduled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are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on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time.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922" y="2927171"/>
            <a:ext cx="4462659" cy="232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78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6051" y="403765"/>
            <a:ext cx="8610600" cy="129302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DELAYS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555" y="1833951"/>
            <a:ext cx="10820400" cy="4024125"/>
          </a:xfrm>
        </p:spPr>
        <p:txBody>
          <a:bodyPr/>
          <a:lstStyle/>
          <a:p>
            <a:r>
              <a:rPr lang="en-US" dirty="0" smtClean="0"/>
              <a:t>The graph showing how different carriers delayed flights.</a:t>
            </a:r>
          </a:p>
          <a:p>
            <a:pPr lvl="8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FFFF00"/>
                </a:solidFill>
              </a:rPr>
              <a:t>Southwest carrier proved to by the leading in delaying flight to travelers </a:t>
            </a:r>
            <a:r>
              <a:rPr lang="en-US" dirty="0" smtClean="0"/>
              <a:t>	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3163936"/>
              </p:ext>
            </p:extLst>
          </p:nvPr>
        </p:nvGraphicFramePr>
        <p:xfrm>
          <a:off x="2628900" y="312697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927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700" y="661342"/>
            <a:ext cx="8610600" cy="1293028"/>
          </a:xfrm>
        </p:spPr>
        <p:txBody>
          <a:bodyPr/>
          <a:lstStyle/>
          <a:p>
            <a:pPr algn="ctr"/>
            <a:r>
              <a:rPr lang="en-US" dirty="0" smtClean="0"/>
              <a:t>SUM FLIGHTS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43045"/>
            <a:ext cx="10820400" cy="4024125"/>
          </a:xfrm>
        </p:spPr>
        <p:txBody>
          <a:bodyPr/>
          <a:lstStyle/>
          <a:p>
            <a:pPr marL="457200" lvl="1" indent="0">
              <a:buNone/>
            </a:pPr>
            <a:r>
              <a:rPr lang="en-US" dirty="0" smtClean="0"/>
              <a:t>This graph represents the total number of flights that was covers by different carriers in the United States cities.</a:t>
            </a:r>
          </a:p>
          <a:p>
            <a:pPr marL="457200" lvl="1" indent="0">
              <a:buNone/>
            </a:pPr>
            <a:r>
              <a:rPr lang="en-US" dirty="0" smtClean="0"/>
              <a:t>					</a:t>
            </a:r>
            <a:r>
              <a:rPr lang="en-US" dirty="0"/>
              <a:t> </a:t>
            </a:r>
            <a:r>
              <a:rPr lang="en-US" dirty="0" smtClean="0"/>
              <a:t>             - </a:t>
            </a:r>
            <a:r>
              <a:rPr lang="en-US" dirty="0" smtClean="0">
                <a:solidFill>
                  <a:srgbClr val="FFFF00"/>
                </a:solidFill>
              </a:rPr>
              <a:t>Southwest is the most busy carrier in the </a:t>
            </a:r>
            <a:r>
              <a:rPr lang="en-US" dirty="0" smtClean="0"/>
              <a:t>						     </a:t>
            </a:r>
            <a:r>
              <a:rPr lang="en-US" dirty="0" smtClean="0">
                <a:solidFill>
                  <a:srgbClr val="FFFF00"/>
                </a:solidFill>
              </a:rPr>
              <a:t>country and virgin is not regarded by 						      many</a:t>
            </a:r>
            <a:r>
              <a:rPr lang="en-US" dirty="0" smtClean="0"/>
              <a:t>.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7175692"/>
              </p:ext>
            </p:extLst>
          </p:nvPr>
        </p:nvGraphicFramePr>
        <p:xfrm>
          <a:off x="1182710" y="2871989"/>
          <a:ext cx="4913290" cy="2868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199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8831" y="623696"/>
            <a:ext cx="8610600" cy="129302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Carrier selectiveness </a:t>
            </a:r>
            <a:endParaRPr lang="en-US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pie chart below analysis the standard deviation of the flights by the different carriers.</a:t>
            </a:r>
          </a:p>
          <a:p>
            <a:pPr lvl="8"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Standard deviation shows how much the data is distributed.</a:t>
            </a:r>
          </a:p>
          <a:p>
            <a:pPr lvl="8"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In the outlined carriers the standard deviations are so close to each other hence the data is not wide spread.</a:t>
            </a:r>
          </a:p>
          <a:p>
            <a:pPr lvl="8"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The travelers travelling with different carriers are not much selective of the carrier.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14" y="3129094"/>
            <a:ext cx="3585402" cy="215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8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3237" y="694034"/>
            <a:ext cx="8610600" cy="129302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Correlation analysis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The following table shows correlation between different carriers in their service delivery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correlation statistics shows how the data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values are related. For instance, from the 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table, there is a strong correlation between 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delay and the number of travelers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600" dirty="0" smtClean="0">
                <a:solidFill>
                  <a:srgbClr val="92D050"/>
                </a:solidFill>
              </a:rPr>
              <a:t>Correlation analysis is the best statistical tool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92D050"/>
                </a:solidFill>
              </a:rPr>
              <a:t> </a:t>
            </a:r>
            <a:r>
              <a:rPr lang="en-US" sz="1600" dirty="0" smtClean="0">
                <a:solidFill>
                  <a:srgbClr val="92D050"/>
                </a:solidFill>
              </a:rPr>
              <a:t>   for this type of data.</a:t>
            </a:r>
            <a:endParaRPr lang="en-US" sz="1600" dirty="0">
              <a:solidFill>
                <a:srgbClr val="92D05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492624"/>
              </p:ext>
            </p:extLst>
          </p:nvPr>
        </p:nvGraphicFramePr>
        <p:xfrm>
          <a:off x="6499274" y="3010841"/>
          <a:ext cx="4642337" cy="24614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8727"/>
                <a:gridCol w="762722"/>
                <a:gridCol w="762722"/>
                <a:gridCol w="762722"/>
                <a:gridCol w="762722"/>
                <a:gridCol w="762722"/>
              </a:tblGrid>
              <a:tr h="5808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Flights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Delayed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Cancelled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Diverted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On-time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092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Flights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092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Delayed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0.941048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8087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Cancelled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0.626761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0.710905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092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Diverted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0.770058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0.754742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0.52473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3697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On-time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0.995093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0.903507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0.576742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0.755293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730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868" y="398613"/>
            <a:ext cx="8610600" cy="1293028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Descriptive analysis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2"/>
                </a:solidFill>
              </a:rPr>
              <a:t>The following table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2"/>
                </a:solidFill>
              </a:rPr>
              <a:t>    is the descriptive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2"/>
                </a:solidFill>
              </a:rPr>
              <a:t>    part of the data</a:t>
            </a: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430216"/>
              </p:ext>
            </p:extLst>
          </p:nvPr>
        </p:nvGraphicFramePr>
        <p:xfrm>
          <a:off x="3656430" y="1470598"/>
          <a:ext cx="7849770" cy="51552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4977"/>
                <a:gridCol w="784977"/>
                <a:gridCol w="784977"/>
                <a:gridCol w="784977"/>
                <a:gridCol w="784977"/>
                <a:gridCol w="784977"/>
                <a:gridCol w="784977"/>
                <a:gridCol w="822632"/>
                <a:gridCol w="747322"/>
                <a:gridCol w="784977"/>
              </a:tblGrid>
              <a:tr h="322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Flights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Delayed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Cancelled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Diverted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On-time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</a:tr>
              <a:tr h="175715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</a:tr>
              <a:tr h="175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445.1834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100.0874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7.166238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1.261354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336.6684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</a:tr>
              <a:tr h="34219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Standard Error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33.82138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Standard Error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6.974413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Standard Error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0.675555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Standard Error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0.139129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Standard Error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26.85939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</a:tr>
              <a:tr h="175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Median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146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Median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Median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Median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Median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108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</a:tr>
              <a:tr h="175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Mode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Mode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Mode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Mode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Mode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</a:tr>
              <a:tr h="50246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Standard Deviation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1155.385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Standard Deviation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238.2556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Standard Deviation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23.07791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Standard Deviation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4.752835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Standard Deviation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917.554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</a:tr>
              <a:tr h="378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Sample Variance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1334914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Sample Variance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56765.72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Sample Variance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532.5898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Sample Variance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22.58944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Sample Variance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841905.4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</a:tr>
              <a:tr h="175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Kurtosis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93.79966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Kurtosis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42.52566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Kurtosis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72.63303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Kurtosis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93.43498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Kurtosis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126.145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</a:tr>
              <a:tr h="2546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Skewness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7.801709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Skewness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5.57024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Skewness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7.553629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Skewness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8.513065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Skewness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8.946805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</a:tr>
              <a:tr h="175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Range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19955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Range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3180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Range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311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Range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Range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17541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</a:tr>
              <a:tr h="2546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Minimum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Minimum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Minimum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Minimum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Minimum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</a:tr>
              <a:tr h="3229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Maximum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19956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Maximum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3180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Maximum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311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Maximum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Maximum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17541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</a:tr>
              <a:tr h="175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Sum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519529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Sum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116802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Sum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8363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Sum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1472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Sum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392892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</a:tr>
              <a:tr h="2063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Count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1167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Count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1167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Count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1167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Count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1167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Count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1167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</a:tr>
              <a:tr h="3229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Largest(1)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19956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Largest(1)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3180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Largest(1)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311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Largest(1)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Largest(1)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17541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</a:tr>
              <a:tr h="34219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Smallest(1)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Smallest(1)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Smallest(1)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Smallest(1)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Smallest(1)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</a:tr>
              <a:tr h="6751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Confidence Level(95.0%)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66.35756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Confidence Level(95.0%)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13.6838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Confidence Level(95.0%)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1.32544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Confidence Level(95.0%)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0.272971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Confidence Level(95.0%)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52.69815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51" marR="8451" marT="8451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359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4531" y="442402"/>
            <a:ext cx="8610600" cy="129302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conclusion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815" y="1763565"/>
            <a:ext cx="10820400" cy="4024125"/>
          </a:xfrm>
        </p:spPr>
        <p:txBody>
          <a:bodyPr>
            <a:normAutofit/>
          </a:bodyPr>
          <a:lstStyle/>
          <a:p>
            <a:pPr lvl="7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accent2"/>
                </a:solidFill>
              </a:rPr>
              <a:t>The way a company serves its customers determines have significant effects in the competition </a:t>
            </a:r>
            <a:r>
              <a:rPr lang="en-US" sz="2200" dirty="0" smtClean="0">
                <a:solidFill>
                  <a:schemeClr val="accent2"/>
                </a:solidFill>
              </a:rPr>
              <a:t>(Reynolds-</a:t>
            </a:r>
            <a:r>
              <a:rPr lang="en-US" sz="2200" dirty="0" err="1" smtClean="0">
                <a:solidFill>
                  <a:schemeClr val="accent2"/>
                </a:solidFill>
              </a:rPr>
              <a:t>Feighan</a:t>
            </a:r>
            <a:r>
              <a:rPr lang="en-US" sz="2200" dirty="0" smtClean="0">
                <a:solidFill>
                  <a:schemeClr val="accent2"/>
                </a:solidFill>
              </a:rPr>
              <a:t>, 2018</a:t>
            </a:r>
            <a:r>
              <a:rPr lang="en-US" sz="2200" dirty="0">
                <a:solidFill>
                  <a:schemeClr val="accent2"/>
                </a:solidFill>
              </a:rPr>
              <a:t>).</a:t>
            </a:r>
            <a:r>
              <a:rPr lang="en-US" sz="2200" dirty="0"/>
              <a:t> </a:t>
            </a:r>
            <a:endParaRPr lang="en-US" sz="2200" dirty="0" smtClean="0"/>
          </a:p>
          <a:p>
            <a:pPr lvl="7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From </a:t>
            </a:r>
            <a:r>
              <a:rPr lang="en-US" sz="2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statistics, a company with most of the flights on time is regarded by most of the people</a:t>
            </a:r>
            <a:r>
              <a:rPr lang="en-US" sz="2200" dirty="0"/>
              <a:t>. </a:t>
            </a:r>
          </a:p>
          <a:p>
            <a:pPr lvl="7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Statistics </a:t>
            </a:r>
            <a:r>
              <a:rPr lang="en-US" sz="2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in any industries helps the company to better their management skills to care for their consumer </a:t>
            </a:r>
            <a:r>
              <a:rPr lang="en-US" sz="2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welfare </a:t>
            </a:r>
            <a:r>
              <a:rPr lang="en-US" sz="2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(Wensveen, 2018). 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031" y="2194560"/>
            <a:ext cx="256222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4366" y="525833"/>
            <a:ext cx="8610600" cy="1293028"/>
          </a:xfrm>
        </p:spPr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Wensveen, J. (2018). Air transportation: A management perspective. Routledge</a:t>
            </a:r>
            <a:r>
              <a:rPr lang="en-US" dirty="0" smtClean="0"/>
              <a:t>.</a:t>
            </a:r>
          </a:p>
          <a:p>
            <a:r>
              <a:rPr lang="en-US" dirty="0"/>
              <a:t>Reynolds-</a:t>
            </a:r>
            <a:r>
              <a:rPr lang="en-US" dirty="0" err="1"/>
              <a:t>Feighan</a:t>
            </a:r>
            <a:r>
              <a:rPr lang="en-US" dirty="0"/>
              <a:t>, A. (2018). US feeder airlines: Industry structure, networks and performance. Transportation Research Part A: Policy and Practice, 117, 142-157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9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199</TotalTime>
  <Words>630</Words>
  <Application>Microsoft Office PowerPoint</Application>
  <PresentationFormat>Widescreen</PresentationFormat>
  <Paragraphs>240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Narrow</vt:lpstr>
      <vt:lpstr>Calibri</vt:lpstr>
      <vt:lpstr>Century Gothic</vt:lpstr>
      <vt:lpstr>Wingdings</vt:lpstr>
      <vt:lpstr>Vapor Trail</vt:lpstr>
      <vt:lpstr>                FLIGHTS IN 2014</vt:lpstr>
      <vt:lpstr>INTRODUCTION  </vt:lpstr>
      <vt:lpstr>The average incidences </vt:lpstr>
      <vt:lpstr>DELAYS </vt:lpstr>
      <vt:lpstr>SUM FLIGHTS</vt:lpstr>
      <vt:lpstr>Carrier selectiveness </vt:lpstr>
      <vt:lpstr>Correlation analysis</vt:lpstr>
      <vt:lpstr>Descriptive analysis </vt:lpstr>
      <vt:lpstr>conclusion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FLIGHTS IN 2014</dc:title>
  <dc:creator>user</dc:creator>
  <cp:lastModifiedBy>user</cp:lastModifiedBy>
  <cp:revision>24</cp:revision>
  <dcterms:created xsi:type="dcterms:W3CDTF">2019-10-08T14:46:22Z</dcterms:created>
  <dcterms:modified xsi:type="dcterms:W3CDTF">2019-10-08T18:06:00Z</dcterms:modified>
</cp:coreProperties>
</file>